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9" r:id="rId3"/>
    <p:sldId id="260" r:id="rId4"/>
    <p:sldId id="261" r:id="rId5"/>
    <p:sldId id="28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9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B0260-FB4D-4916-AF27-5CDDBAD19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C5E-C525-4C29-9440-4EEAFC769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66E1D-04B5-4655-9DB4-AB74F14E8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34F82-19E4-4876-BD2B-E164D48F9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3B58E-7831-4889-9EF3-D12A53B62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B568E-42AC-415D-BB24-9680E5210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F2B35-E27F-4712-A412-77360561C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88B30-90A2-4370-A5B9-315B78747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D302-A09E-4314-97A7-C1E1BB0E8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6F9E0-76B7-4A70-95DC-18C9744AC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BB4CA-141F-4CB3-B625-59C2B3250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022BC26-DFE3-4B6A-960F-76EB4FBA3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-685800" y="3200400"/>
            <a:ext cx="944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</a:endParaRPr>
          </a:p>
        </p:txBody>
      </p:sp>
      <p:sp>
        <p:nvSpPr>
          <p:cNvPr id="30730" name="WordArt 10"/>
          <p:cNvSpPr>
            <a:spLocks noChangeArrowheads="1" noChangeShapeType="1" noTextEdit="1"/>
          </p:cNvSpPr>
          <p:nvPr/>
        </p:nvSpPr>
        <p:spPr bwMode="auto">
          <a:xfrm>
            <a:off x="7543800" y="3486150"/>
            <a:ext cx="1619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kern="10">
              <a:ln w="12700">
                <a:solidFill>
                  <a:srgbClr val="660066"/>
                </a:solidFill>
                <a:round/>
                <a:headEnd/>
                <a:tailEnd/>
              </a:ln>
              <a:solidFill>
                <a:schemeClr val="folHlink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3" name="WordArt 11"/>
          <p:cNvSpPr>
            <a:spLocks noChangeArrowheads="1" noChangeShapeType="1" noTextEdit="1"/>
          </p:cNvSpPr>
          <p:nvPr/>
        </p:nvSpPr>
        <p:spPr bwMode="auto">
          <a:xfrm>
            <a:off x="1981200" y="914400"/>
            <a:ext cx="5410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prstShdw prst="shdw13" dist="53882" dir="13500000">
                    <a:srgbClr val="C7DFD3">
                      <a:alpha val="50000"/>
                    </a:srgbClr>
                  </a:prstShdw>
                </a:effectLst>
                <a:latin typeface="Arial"/>
                <a:cs typeface="Arial"/>
              </a:rPr>
              <a:t>TRƯỜNG TIỂU HỌC </a:t>
            </a:r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prstShdw prst="shdw13" dist="53882" dir="13500000">
                    <a:srgbClr val="C7DFD3">
                      <a:alpha val="50000"/>
                    </a:srgbClr>
                  </a:prstShdw>
                </a:effectLst>
                <a:latin typeface="Arial"/>
                <a:cs typeface="Arial"/>
              </a:rPr>
              <a:t>NGUYỄN VĂN LỊCH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prstShdw prst="shdw13" dist="53882" dir="13500000">
                  <a:srgbClr val="C7DFD3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676400" y="2667001"/>
            <a:ext cx="60293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prstShdw prst="shdw13" dist="53882" dir="13500000">
                    <a:srgbClr val="C7DFD3">
                      <a:alpha val="50000"/>
                    </a:srgbClr>
                  </a:prstShdw>
                </a:effectLst>
                <a:latin typeface="Arial"/>
                <a:cs typeface="Arial"/>
              </a:rPr>
              <a:t>LUYỆN TỪ VÀ CÂU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914400" y="4038600"/>
            <a:ext cx="784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C7DFD3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MỞ RỘNG VỐN TỪ: HÒA BÌNH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3" dist="53882" dir="13500000">
                  <a:srgbClr val="C7DFD3">
                    <a:alpha val="50000"/>
                  </a:srgbClr>
                </a:prst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3810000" y="5257800"/>
            <a:ext cx="365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C7DFD3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Tuần 5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prstShdw prst="shdw13" dist="53882" dir="13500000">
                  <a:srgbClr val="C7DFD3">
                    <a:alpha val="50000"/>
                  </a:srgbClr>
                </a:prst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py of hinh nen cho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IMG047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38200"/>
            <a:ext cx="7239000" cy="53022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py of hinh nen cho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441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472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py of hinh nen cho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0"/>
            <a:ext cx="487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434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276600"/>
            <a:ext cx="487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py of hinh nen cho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64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py of hinh nen cho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0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3528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Rot="1" noChangeArrowheads="1"/>
          </p:cNvSpPr>
          <p:nvPr/>
        </p:nvSpPr>
        <p:spPr bwMode="auto">
          <a:xfrm>
            <a:off x="228600" y="15240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4000" b="1"/>
              <a:t> </a:t>
            </a:r>
            <a:r>
              <a:rPr lang="en-US" sz="4000" b="1">
                <a:solidFill>
                  <a:srgbClr val="FF5050"/>
                </a:solidFill>
              </a:rPr>
              <a:t>Mở rộng vốn từ: </a:t>
            </a:r>
            <a:r>
              <a:rPr lang="en-US" sz="4000" b="1">
                <a:solidFill>
                  <a:srgbClr val="00CC00"/>
                </a:solidFill>
              </a:rPr>
              <a:t>HOÀ BÌNH</a:t>
            </a:r>
          </a:p>
          <a:p>
            <a:pPr marL="609600" indent="-609600">
              <a:spcBef>
                <a:spcPct val="50000"/>
              </a:spcBef>
            </a:pPr>
            <a:r>
              <a:rPr lang="en-US" sz="3600" b="1" u="sng">
                <a:solidFill>
                  <a:schemeClr val="accent2"/>
                </a:solidFill>
              </a:rPr>
              <a:t>Bài 3:</a:t>
            </a:r>
            <a:r>
              <a:rPr lang="en-US" sz="3200" b="1">
                <a:solidFill>
                  <a:schemeClr val="accent2"/>
                </a:solidFill>
              </a:rPr>
              <a:t> Hãy viết 1 đoạn văn từ 5 đến 7 câu miêu tả cảnh thanh bình của một miền quê hoặc thành phố mà em biết ?</a:t>
            </a:r>
            <a:endParaRPr lang="en-US" sz="3200" b="1" u="sng">
              <a:solidFill>
                <a:schemeClr val="accent2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4000" b="1">
              <a:solidFill>
                <a:schemeClr val="accent2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chemeClr val="accent2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200" b="1">
                <a:solidFill>
                  <a:srgbClr val="FFFF00"/>
                </a:solidFill>
              </a:rPr>
              <a:t>	</a:t>
            </a:r>
            <a:r>
              <a:rPr lang="en-US" sz="3200" b="1">
                <a:solidFill>
                  <a:srgbClr val="CC0000"/>
                </a:solidFill>
              </a:rPr>
              <a:t>	</a:t>
            </a:r>
            <a:endParaRPr lang="en-US" sz="3200" b="1">
              <a:solidFill>
                <a:srgbClr val="FFFF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4000" b="1">
                <a:solidFill>
                  <a:srgbClr val="CC0000"/>
                </a:solidFill>
              </a:rPr>
              <a:t>	</a:t>
            </a:r>
            <a:endParaRPr lang="en-US" sz="4000" b="1">
              <a:solidFill>
                <a:srgbClr val="FFFF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4000" b="1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200" b="1"/>
              <a:t> </a:t>
            </a:r>
            <a:r>
              <a:rPr lang="en-US" sz="32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2971800" y="9144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Luyện từ và câu: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584325" y="47609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889125" y="4456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Rot="1" noChangeArrowheads="1"/>
          </p:cNvSpPr>
          <p:nvPr/>
        </p:nvSpPr>
        <p:spPr bwMode="auto">
          <a:xfrm>
            <a:off x="0" y="1524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4000" b="1" dirty="0"/>
              <a:t> 		   </a:t>
            </a:r>
            <a:r>
              <a:rPr lang="en-US" sz="3600" b="1" dirty="0" err="1">
                <a:solidFill>
                  <a:srgbClr val="FF5050"/>
                </a:solidFill>
              </a:rPr>
              <a:t>Mở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rộng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vốn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từ</a:t>
            </a:r>
            <a:r>
              <a:rPr lang="en-US" sz="3600" b="1" dirty="0">
                <a:solidFill>
                  <a:srgbClr val="FF5050"/>
                </a:solidFill>
              </a:rPr>
              <a:t>: </a:t>
            </a:r>
            <a:r>
              <a:rPr lang="en-US" sz="3600" b="1" dirty="0">
                <a:solidFill>
                  <a:srgbClr val="00CC00"/>
                </a:solidFill>
              </a:rPr>
              <a:t>HOÀ BÌNH</a:t>
            </a:r>
          </a:p>
          <a:p>
            <a:pPr marL="609600" indent="-609600">
              <a:spcBef>
                <a:spcPct val="20000"/>
              </a:spcBef>
            </a:pPr>
            <a:r>
              <a:rPr lang="en-US" sz="3600" b="1" dirty="0">
                <a:solidFill>
                  <a:srgbClr val="00CC00"/>
                </a:solidFill>
              </a:rPr>
              <a:t>	</a:t>
            </a:r>
            <a:r>
              <a:rPr lang="en-US" sz="2400" b="1" dirty="0" err="1">
                <a:solidFill>
                  <a:srgbClr val="CC00CC"/>
                </a:solidFill>
              </a:rPr>
              <a:t>Đoạn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b="1" dirty="0" err="1">
                <a:solidFill>
                  <a:srgbClr val="CC00CC"/>
                </a:solidFill>
              </a:rPr>
              <a:t>văn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b="1" dirty="0" err="1">
                <a:solidFill>
                  <a:srgbClr val="CC00CC"/>
                </a:solidFill>
              </a:rPr>
              <a:t>hoàn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b="1" dirty="0" err="1">
                <a:solidFill>
                  <a:srgbClr val="CC00CC"/>
                </a:solidFill>
              </a:rPr>
              <a:t>chỉnh</a:t>
            </a:r>
            <a:r>
              <a:rPr lang="en-US" sz="2400" b="1" dirty="0">
                <a:solidFill>
                  <a:srgbClr val="CC00CC"/>
                </a:solidFill>
              </a:rPr>
              <a:t>:</a:t>
            </a:r>
          </a:p>
          <a:p>
            <a:pPr marL="609600" indent="-609600" algn="just">
              <a:spcBef>
                <a:spcPct val="20000"/>
              </a:spcBef>
            </a:pPr>
            <a:r>
              <a:rPr lang="en-US" sz="2400" b="1" dirty="0">
                <a:solidFill>
                  <a:srgbClr val="CC0000"/>
                </a:solidFill>
              </a:rPr>
              <a:t>		</a:t>
            </a:r>
            <a:r>
              <a:rPr lang="en-US" sz="2400" b="1" dirty="0" err="1">
                <a:solidFill>
                  <a:srgbClr val="CC0000"/>
                </a:solidFill>
              </a:rPr>
              <a:t>Bao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giờ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về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quê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nội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chơi</a:t>
            </a:r>
            <a:r>
              <a:rPr lang="en-US" sz="2400" b="1" dirty="0">
                <a:solidFill>
                  <a:srgbClr val="CC0000"/>
                </a:solidFill>
              </a:rPr>
              <a:t> , </a:t>
            </a:r>
            <a:r>
              <a:rPr lang="en-US" sz="2400" b="1" dirty="0" err="1">
                <a:solidFill>
                  <a:srgbClr val="CC0000"/>
                </a:solidFill>
              </a:rPr>
              <a:t>em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cũng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cảm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thấy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thích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thú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vì</a:t>
            </a:r>
            <a:r>
              <a:rPr lang="en-US" sz="2400" b="1" dirty="0">
                <a:solidFill>
                  <a:srgbClr val="CC0000"/>
                </a:solidFill>
              </a:rPr>
              <a:t> ở </a:t>
            </a:r>
            <a:r>
              <a:rPr lang="en-US" sz="2400" b="1" dirty="0" err="1">
                <a:solidFill>
                  <a:srgbClr val="CC0000"/>
                </a:solidFill>
              </a:rPr>
              <a:t>đây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phong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cảnh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thật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êm</a:t>
            </a:r>
            <a:r>
              <a:rPr lang="en-US" sz="2400" b="1" dirty="0">
                <a:solidFill>
                  <a:srgbClr val="CC0000"/>
                </a:solidFill>
              </a:rPr>
              <a:t> ả </a:t>
            </a:r>
            <a:r>
              <a:rPr lang="en-US" sz="2400" b="1" dirty="0" err="1">
                <a:solidFill>
                  <a:srgbClr val="CC0000"/>
                </a:solidFill>
              </a:rPr>
              <a:t>và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thanh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bình</a:t>
            </a:r>
            <a:r>
              <a:rPr lang="en-US" sz="2400" b="1" dirty="0">
                <a:solidFill>
                  <a:srgbClr val="CC0000"/>
                </a:solidFill>
              </a:rPr>
              <a:t>. </a:t>
            </a:r>
            <a:r>
              <a:rPr lang="en-US" sz="2400" b="1" dirty="0" err="1">
                <a:solidFill>
                  <a:srgbClr val="CC0000"/>
                </a:solidFill>
              </a:rPr>
              <a:t>Buổi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sáng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không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gian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bao</a:t>
            </a:r>
            <a:r>
              <a:rPr lang="en-US" sz="2400" b="1" dirty="0">
                <a:solidFill>
                  <a:srgbClr val="CC0000"/>
                </a:solidFill>
              </a:rPr>
              <a:t> la </a:t>
            </a:r>
            <a:r>
              <a:rPr lang="en-US" sz="2400" b="1" dirty="0" err="1">
                <a:solidFill>
                  <a:srgbClr val="CC0000"/>
                </a:solidFill>
              </a:rPr>
              <a:t>đầy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hương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lúa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chín</a:t>
            </a:r>
            <a:r>
              <a:rPr lang="en-US" sz="2400" b="1" dirty="0">
                <a:solidFill>
                  <a:srgbClr val="CC0000"/>
                </a:solidFill>
              </a:rPr>
              <a:t>.  </a:t>
            </a:r>
            <a:r>
              <a:rPr lang="en-US" sz="2400" b="1" dirty="0" err="1">
                <a:solidFill>
                  <a:srgbClr val="CC0000"/>
                </a:solidFill>
              </a:rPr>
              <a:t>Chiều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đến</a:t>
            </a:r>
            <a:r>
              <a:rPr lang="en-US" sz="2400" b="1" dirty="0">
                <a:solidFill>
                  <a:srgbClr val="CC0000"/>
                </a:solidFill>
              </a:rPr>
              <a:t>, thong </a:t>
            </a:r>
            <a:r>
              <a:rPr lang="en-US" sz="2400" b="1" dirty="0" err="1">
                <a:solidFill>
                  <a:srgbClr val="CC0000"/>
                </a:solidFill>
              </a:rPr>
              <a:t>thả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ngắm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nhìn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đàn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cò</a:t>
            </a:r>
            <a:r>
              <a:rPr lang="en-US" sz="2400" b="1" dirty="0">
                <a:solidFill>
                  <a:srgbClr val="CC0000"/>
                </a:solidFill>
              </a:rPr>
              <a:t> bay </a:t>
            </a:r>
            <a:r>
              <a:rPr lang="en-US" sz="2400" b="1" dirty="0" err="1">
                <a:solidFill>
                  <a:srgbClr val="CC0000"/>
                </a:solidFill>
              </a:rPr>
              <a:t>lả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trên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cánh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đồng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lúa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dập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dờn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xanh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ngát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và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dòng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sông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quê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êm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đềm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hiền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hoà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uốn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lượn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quanh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làng</a:t>
            </a:r>
            <a:r>
              <a:rPr lang="en-US" sz="2400" b="1" dirty="0">
                <a:solidFill>
                  <a:srgbClr val="CC0000"/>
                </a:solidFill>
              </a:rPr>
              <a:t>. </a:t>
            </a:r>
            <a:r>
              <a:rPr lang="en-US" sz="2400" b="1" dirty="0" err="1">
                <a:solidFill>
                  <a:srgbClr val="CC0000"/>
                </a:solidFill>
              </a:rPr>
              <a:t>Nhưng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vui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nhất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là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được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cùng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lũ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trẻ</a:t>
            </a:r>
            <a:r>
              <a:rPr lang="en-US" sz="2400" b="1" dirty="0">
                <a:solidFill>
                  <a:srgbClr val="CC0000"/>
                </a:solidFill>
              </a:rPr>
              <a:t> con </a:t>
            </a:r>
            <a:r>
              <a:rPr lang="en-US" sz="2400" b="1" dirty="0" err="1">
                <a:solidFill>
                  <a:srgbClr val="CC0000"/>
                </a:solidFill>
              </a:rPr>
              <a:t>trong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làng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đi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chăn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trâu</a:t>
            </a:r>
            <a:r>
              <a:rPr lang="en-US" sz="2400" b="1" dirty="0">
                <a:solidFill>
                  <a:srgbClr val="CC0000"/>
                </a:solidFill>
              </a:rPr>
              <a:t>, </a:t>
            </a:r>
            <a:r>
              <a:rPr lang="en-US" sz="2400" b="1" dirty="0" err="1">
                <a:solidFill>
                  <a:srgbClr val="CC0000"/>
                </a:solidFill>
              </a:rPr>
              <a:t>thả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diều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trên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những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đồi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cỏ</a:t>
            </a:r>
            <a:r>
              <a:rPr lang="en-US" sz="2400" b="1" dirty="0">
                <a:solidFill>
                  <a:srgbClr val="CC0000"/>
                </a:solidFill>
              </a:rPr>
              <a:t>. </a:t>
            </a:r>
            <a:r>
              <a:rPr lang="en-US" sz="2400" b="1" dirty="0" err="1">
                <a:solidFill>
                  <a:srgbClr val="CC0000"/>
                </a:solidFill>
              </a:rPr>
              <a:t>Quê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hương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em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thanh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bình</a:t>
            </a:r>
            <a:r>
              <a:rPr lang="en-US" sz="2400" b="1" dirty="0">
                <a:solidFill>
                  <a:srgbClr val="CC0000"/>
                </a:solidFill>
              </a:rPr>
              <a:t>, </a:t>
            </a:r>
            <a:r>
              <a:rPr lang="en-US" sz="2400" b="1" dirty="0" err="1">
                <a:solidFill>
                  <a:srgbClr val="CC0000"/>
                </a:solidFill>
              </a:rPr>
              <a:t>người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dân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quê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em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hiền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lành</a:t>
            </a:r>
            <a:r>
              <a:rPr lang="en-US" sz="2600" b="1" dirty="0">
                <a:solidFill>
                  <a:srgbClr val="CC0000"/>
                </a:solidFill>
              </a:rPr>
              <a:t> </a:t>
            </a:r>
            <a:r>
              <a:rPr lang="en-US" sz="2600" b="1" dirty="0" err="1">
                <a:solidFill>
                  <a:srgbClr val="CC0000"/>
                </a:solidFill>
              </a:rPr>
              <a:t>đáng</a:t>
            </a:r>
            <a:r>
              <a:rPr lang="en-US" sz="2600" b="1" dirty="0">
                <a:solidFill>
                  <a:srgbClr val="CC0000"/>
                </a:solidFill>
              </a:rPr>
              <a:t> </a:t>
            </a:r>
            <a:r>
              <a:rPr lang="en-US" sz="2600" b="1" dirty="0" err="1">
                <a:solidFill>
                  <a:srgbClr val="CC0000"/>
                </a:solidFill>
              </a:rPr>
              <a:t>yêu</a:t>
            </a:r>
            <a:r>
              <a:rPr lang="en-US" sz="2600" b="1" dirty="0">
                <a:solidFill>
                  <a:srgbClr val="CC0000"/>
                </a:solidFill>
              </a:rPr>
              <a:t>. </a:t>
            </a:r>
            <a:r>
              <a:rPr lang="en-US" sz="2600" b="1" dirty="0" err="1">
                <a:solidFill>
                  <a:srgbClr val="CC0000"/>
                </a:solidFill>
              </a:rPr>
              <a:t>Em</a:t>
            </a:r>
            <a:r>
              <a:rPr lang="en-US" sz="2600" b="1" dirty="0">
                <a:solidFill>
                  <a:srgbClr val="CC0000"/>
                </a:solidFill>
              </a:rPr>
              <a:t> </a:t>
            </a:r>
            <a:r>
              <a:rPr lang="en-US" sz="2600" b="1" dirty="0" err="1">
                <a:solidFill>
                  <a:srgbClr val="CC0000"/>
                </a:solidFill>
              </a:rPr>
              <a:t>yêu</a:t>
            </a:r>
            <a:r>
              <a:rPr lang="en-US" sz="2600" b="1" dirty="0">
                <a:solidFill>
                  <a:srgbClr val="CC0000"/>
                </a:solidFill>
              </a:rPr>
              <a:t> </a:t>
            </a:r>
            <a:r>
              <a:rPr lang="en-US" sz="2600" b="1" dirty="0" err="1">
                <a:solidFill>
                  <a:srgbClr val="CC0000"/>
                </a:solidFill>
              </a:rPr>
              <a:t>sao</a:t>
            </a:r>
            <a:r>
              <a:rPr lang="en-US" sz="2600" b="1" dirty="0">
                <a:solidFill>
                  <a:srgbClr val="CC0000"/>
                </a:solidFill>
              </a:rPr>
              <a:t> </a:t>
            </a:r>
            <a:r>
              <a:rPr lang="en-US" sz="2600" b="1" dirty="0" err="1">
                <a:solidFill>
                  <a:srgbClr val="CC0000"/>
                </a:solidFill>
              </a:rPr>
              <a:t>cảnh</a:t>
            </a:r>
            <a:r>
              <a:rPr lang="en-US" sz="2600" b="1" dirty="0">
                <a:solidFill>
                  <a:srgbClr val="CC0000"/>
                </a:solidFill>
              </a:rPr>
              <a:t> </a:t>
            </a:r>
            <a:r>
              <a:rPr lang="en-US" sz="2600" b="1" dirty="0" err="1">
                <a:solidFill>
                  <a:srgbClr val="CC0000"/>
                </a:solidFill>
              </a:rPr>
              <a:t>thanh</a:t>
            </a:r>
            <a:r>
              <a:rPr lang="en-US" sz="2600" b="1" dirty="0">
                <a:solidFill>
                  <a:srgbClr val="CC0000"/>
                </a:solidFill>
              </a:rPr>
              <a:t> </a:t>
            </a:r>
            <a:r>
              <a:rPr lang="en-US" sz="2600" b="1" dirty="0" err="1">
                <a:solidFill>
                  <a:srgbClr val="CC0000"/>
                </a:solidFill>
              </a:rPr>
              <a:t>bình</a:t>
            </a:r>
            <a:r>
              <a:rPr lang="en-US" sz="2600" b="1" dirty="0">
                <a:solidFill>
                  <a:srgbClr val="CC0000"/>
                </a:solidFill>
              </a:rPr>
              <a:t> ở </a:t>
            </a:r>
            <a:r>
              <a:rPr lang="en-US" sz="2600" b="1" dirty="0" err="1">
                <a:solidFill>
                  <a:srgbClr val="CC0000"/>
                </a:solidFill>
              </a:rPr>
              <a:t>nơi</a:t>
            </a:r>
            <a:r>
              <a:rPr lang="en-US" sz="2600" b="1" dirty="0">
                <a:solidFill>
                  <a:srgbClr val="CC0000"/>
                </a:solidFill>
              </a:rPr>
              <a:t> </a:t>
            </a:r>
            <a:r>
              <a:rPr lang="vi-VN" sz="2600" b="1" dirty="0">
                <a:solidFill>
                  <a:srgbClr val="CC0000"/>
                </a:solidFill>
              </a:rPr>
              <a:t>đ</a:t>
            </a:r>
            <a:r>
              <a:rPr lang="en-US" sz="2600" b="1" dirty="0" err="1">
                <a:solidFill>
                  <a:srgbClr val="CC0000"/>
                </a:solidFill>
              </a:rPr>
              <a:t>ây</a:t>
            </a:r>
            <a:r>
              <a:rPr lang="en-US" sz="2600" b="1" dirty="0">
                <a:solidFill>
                  <a:srgbClr val="CC0000"/>
                </a:solidFill>
              </a:rPr>
              <a:t>.</a:t>
            </a:r>
          </a:p>
          <a:p>
            <a:pPr marL="609600" indent="-609600">
              <a:spcBef>
                <a:spcPct val="20000"/>
              </a:spcBef>
            </a:pPr>
            <a:endParaRPr lang="en-US" sz="2600" b="1" dirty="0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600" b="1" dirty="0">
              <a:solidFill>
                <a:srgbClr val="CC0000"/>
              </a:solidFill>
            </a:endParaRPr>
          </a:p>
          <a:p>
            <a:pPr marL="609600" indent="-609600">
              <a:spcBef>
                <a:spcPct val="50000"/>
              </a:spcBef>
            </a:pPr>
            <a:endParaRPr lang="en-US" sz="3200" b="1" u="sng" dirty="0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4000" b="1" dirty="0">
              <a:solidFill>
                <a:srgbClr val="00CC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3200" b="1" dirty="0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	</a:t>
            </a:r>
            <a:r>
              <a:rPr lang="en-US" sz="3200" b="1" dirty="0">
                <a:solidFill>
                  <a:srgbClr val="CC0000"/>
                </a:solidFill>
              </a:rPr>
              <a:t>	</a:t>
            </a:r>
            <a:endParaRPr lang="en-US" sz="3200" b="1" dirty="0">
              <a:solidFill>
                <a:srgbClr val="FFFF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3200" b="1" dirty="0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4000" b="1" dirty="0">
                <a:solidFill>
                  <a:srgbClr val="CC0000"/>
                </a:solidFill>
              </a:rPr>
              <a:t>	</a:t>
            </a:r>
            <a:endParaRPr lang="en-US" sz="4000" b="1" dirty="0">
              <a:solidFill>
                <a:srgbClr val="FFFF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4000" b="1" dirty="0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200" b="1" dirty="0"/>
              <a:t> 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2667000" y="9144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Luyện từ và câu: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Rot="1" noChangeArrowheads="1"/>
          </p:cNvSpPr>
          <p:nvPr/>
        </p:nvSpPr>
        <p:spPr bwMode="auto">
          <a:xfrm>
            <a:off x="533400" y="1828800"/>
            <a:ext cx="82296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/>
              <a:t>             </a:t>
            </a:r>
            <a:r>
              <a:rPr lang="en-US" sz="3600" b="1" u="sng">
                <a:solidFill>
                  <a:srgbClr val="CC0000"/>
                </a:solidFill>
              </a:rPr>
              <a:t>Kiểm tra bài cũ</a:t>
            </a:r>
            <a:r>
              <a:rPr lang="en-US" sz="3600" b="1">
                <a:solidFill>
                  <a:srgbClr val="CC0000"/>
                </a:solidFill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u="sng">
                <a:solidFill>
                  <a:srgbClr val="0000FF"/>
                </a:solidFill>
              </a:rPr>
              <a:t>Câu 1:</a:t>
            </a:r>
            <a:r>
              <a:rPr lang="en-US" sz="2800" b="1"/>
              <a:t>  </a:t>
            </a:r>
            <a:r>
              <a:rPr lang="en-US" sz="3200" b="1">
                <a:solidFill>
                  <a:srgbClr val="FF00FF"/>
                </a:solidFill>
              </a:rPr>
              <a:t>Thế nào là từ trái nghĩa? Cho ví dụ.</a:t>
            </a:r>
          </a:p>
        </p:txBody>
      </p: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590800" y="9144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Rot="1" noChangeArrowheads="1"/>
          </p:cNvSpPr>
          <p:nvPr/>
        </p:nvSpPr>
        <p:spPr bwMode="auto">
          <a:xfrm>
            <a:off x="533400" y="17526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b="1"/>
              <a:t>      </a:t>
            </a:r>
            <a:r>
              <a:rPr lang="en-US" sz="4000" b="1" u="sng">
                <a:solidFill>
                  <a:srgbClr val="CC0000"/>
                </a:solidFill>
              </a:rPr>
              <a:t>Kiểm tra bài cũ: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u="sng">
                <a:solidFill>
                  <a:srgbClr val="0000FF"/>
                </a:solidFill>
              </a:rPr>
              <a:t>Câu 1: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600" b="1">
                <a:solidFill>
                  <a:srgbClr val="0000FF"/>
                </a:solidFill>
              </a:rPr>
              <a:t>Từ trái nghĩa là những từ có nghĩa trái ng</a:t>
            </a:r>
            <a:r>
              <a:rPr lang="vi-VN" sz="3600" b="1">
                <a:solidFill>
                  <a:srgbClr val="0000FF"/>
                </a:solidFill>
              </a:rPr>
              <a:t>ư</a:t>
            </a:r>
            <a:r>
              <a:rPr lang="en-US" sz="3600" b="1">
                <a:solidFill>
                  <a:srgbClr val="0000FF"/>
                </a:solidFill>
              </a:rPr>
              <a:t>ợc nhau.</a:t>
            </a:r>
          </a:p>
          <a:p>
            <a:pPr marL="342900" indent="-342900">
              <a:spcBef>
                <a:spcPct val="20000"/>
              </a:spcBef>
            </a:pPr>
            <a:r>
              <a:rPr lang="en-US" sz="3600" b="1" u="sng">
                <a:solidFill>
                  <a:srgbClr val="0000FF"/>
                </a:solidFill>
              </a:rPr>
              <a:t>Ví dụ:</a:t>
            </a:r>
            <a:r>
              <a:rPr lang="en-US" sz="3600" b="1">
                <a:solidFill>
                  <a:srgbClr val="0000FF"/>
                </a:solidFill>
              </a:rPr>
              <a:t>      Cao -  thấp;    trên – d</a:t>
            </a:r>
            <a:r>
              <a:rPr lang="vi-VN" sz="3600" b="1">
                <a:solidFill>
                  <a:srgbClr val="0000FF"/>
                </a:solidFill>
              </a:rPr>
              <a:t>ư</a:t>
            </a:r>
            <a:r>
              <a:rPr lang="en-US" sz="3600" b="1">
                <a:solidFill>
                  <a:srgbClr val="0000FF"/>
                </a:solidFill>
              </a:rPr>
              <a:t>ới.</a:t>
            </a:r>
            <a:endParaRPr lang="en-US" sz="3600">
              <a:solidFill>
                <a:srgbClr val="FF00FF"/>
              </a:solidFill>
            </a:endParaRPr>
          </a:p>
        </p:txBody>
      </p: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590800" y="10668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Rot="1" noChangeArrowheads="1"/>
          </p:cNvSpPr>
          <p:nvPr/>
        </p:nvSpPr>
        <p:spPr bwMode="auto">
          <a:xfrm>
            <a:off x="457200" y="1828800"/>
            <a:ext cx="82296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 dirty="0"/>
              <a:t>              </a:t>
            </a:r>
            <a:r>
              <a:rPr lang="en-US" sz="3600" b="1" u="sng" dirty="0" err="1">
                <a:solidFill>
                  <a:srgbClr val="CC0000"/>
                </a:solidFill>
              </a:rPr>
              <a:t>Kiểm</a:t>
            </a:r>
            <a:r>
              <a:rPr lang="en-US" sz="3600" b="1" u="sng" dirty="0">
                <a:solidFill>
                  <a:srgbClr val="CC0000"/>
                </a:solidFill>
              </a:rPr>
              <a:t> </a:t>
            </a:r>
            <a:r>
              <a:rPr lang="en-US" sz="3600" b="1" u="sng" dirty="0" err="1">
                <a:solidFill>
                  <a:srgbClr val="CC0000"/>
                </a:solidFill>
              </a:rPr>
              <a:t>tra</a:t>
            </a:r>
            <a:r>
              <a:rPr lang="en-US" sz="3600" b="1" u="sng" dirty="0">
                <a:solidFill>
                  <a:srgbClr val="CC0000"/>
                </a:solidFill>
              </a:rPr>
              <a:t> </a:t>
            </a:r>
            <a:r>
              <a:rPr lang="en-US" sz="3600" b="1" u="sng" dirty="0" err="1">
                <a:solidFill>
                  <a:srgbClr val="CC0000"/>
                </a:solidFill>
              </a:rPr>
              <a:t>bài</a:t>
            </a:r>
            <a:r>
              <a:rPr lang="en-US" sz="3600" b="1" u="sng" dirty="0">
                <a:solidFill>
                  <a:srgbClr val="CC0000"/>
                </a:solidFill>
              </a:rPr>
              <a:t> </a:t>
            </a:r>
            <a:r>
              <a:rPr lang="en-US" sz="3600" b="1" u="sng" dirty="0" err="1">
                <a:solidFill>
                  <a:srgbClr val="CC0000"/>
                </a:solidFill>
              </a:rPr>
              <a:t>cũ</a:t>
            </a:r>
            <a:r>
              <a:rPr lang="en-US" sz="3600" b="1" u="sng" dirty="0">
                <a:solidFill>
                  <a:srgbClr val="CC0000"/>
                </a:solidFill>
              </a:rPr>
              <a:t>:</a:t>
            </a:r>
            <a:endParaRPr lang="en-US" sz="2800" u="sng" dirty="0">
              <a:solidFill>
                <a:srgbClr val="FF00FF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u="sng" dirty="0" err="1">
                <a:solidFill>
                  <a:srgbClr val="0000FF"/>
                </a:solidFill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</a:rPr>
              <a:t> 2</a:t>
            </a:r>
            <a:r>
              <a:rPr lang="en-US" sz="2800" u="sng" dirty="0">
                <a:solidFill>
                  <a:srgbClr val="0000FF"/>
                </a:solidFill>
              </a:rPr>
              <a:t>:</a:t>
            </a:r>
            <a:r>
              <a:rPr lang="en-US" sz="2800" dirty="0">
                <a:solidFill>
                  <a:srgbClr val="FF00FF"/>
                </a:solidFill>
              </a:rPr>
              <a:t>   </a:t>
            </a:r>
            <a:r>
              <a:rPr lang="en-US" sz="2800" dirty="0" err="1">
                <a:solidFill>
                  <a:srgbClr val="FF00FF"/>
                </a:solidFill>
              </a:rPr>
              <a:t>Đặt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err="1">
                <a:solidFill>
                  <a:srgbClr val="FF00FF"/>
                </a:solidFill>
              </a:rPr>
              <a:t>câu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err="1">
                <a:solidFill>
                  <a:srgbClr val="FF00FF"/>
                </a:solidFill>
              </a:rPr>
              <a:t>v</a:t>
            </a:r>
            <a:r>
              <a:rPr lang="en-US" sz="3200" dirty="0" err="1">
                <a:solidFill>
                  <a:srgbClr val="FF00FF"/>
                </a:solidFill>
              </a:rPr>
              <a:t>ới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err="1">
                <a:solidFill>
                  <a:srgbClr val="FF00FF"/>
                </a:solidFill>
              </a:rPr>
              <a:t>một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err="1">
                <a:solidFill>
                  <a:srgbClr val="FF00FF"/>
                </a:solidFill>
              </a:rPr>
              <a:t>cặp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err="1">
                <a:solidFill>
                  <a:srgbClr val="FF00FF"/>
                </a:solidFill>
              </a:rPr>
              <a:t>từ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tr</a:t>
            </a:r>
            <a:r>
              <a:rPr lang="vi-VN" sz="2800" dirty="0" smtClean="0">
                <a:solidFill>
                  <a:srgbClr val="FF00FF"/>
                </a:solidFill>
              </a:rPr>
              <a:t>ái </a:t>
            </a:r>
            <a:r>
              <a:rPr lang="en-US" sz="2800" dirty="0" err="1" smtClean="0">
                <a:solidFill>
                  <a:srgbClr val="FF00FF"/>
                </a:solidFill>
              </a:rPr>
              <a:t>nghĩa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3200" dirty="0" err="1">
                <a:solidFill>
                  <a:srgbClr val="FF00FF"/>
                </a:solidFill>
              </a:rPr>
              <a:t>mà</a:t>
            </a:r>
            <a:r>
              <a:rPr lang="en-US" sz="2800" dirty="0">
                <a:solidFill>
                  <a:srgbClr val="FF00FF"/>
                </a:solidFill>
              </a:rPr>
              <a:t>  </a:t>
            </a:r>
            <a:r>
              <a:rPr lang="en-US" sz="2800" dirty="0" err="1">
                <a:solidFill>
                  <a:srgbClr val="FF00FF"/>
                </a:solidFill>
              </a:rPr>
              <a:t>em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3200" dirty="0" err="1">
                <a:solidFill>
                  <a:srgbClr val="FF00FF"/>
                </a:solidFill>
              </a:rPr>
              <a:t>biết</a:t>
            </a:r>
            <a:r>
              <a:rPr lang="en-US" sz="3200" dirty="0">
                <a:solidFill>
                  <a:srgbClr val="FF00FF"/>
                </a:solidFill>
              </a:rPr>
              <a:t>.</a:t>
            </a:r>
          </a:p>
        </p:txBody>
      </p:sp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2590800" y="10668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1066800" y="4495800"/>
            <a:ext cx="914400" cy="914400"/>
          </a:xfrm>
          <a:prstGeom prst="star8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Rot="1" noChangeArrowheads="1"/>
          </p:cNvSpPr>
          <p:nvPr/>
        </p:nvSpPr>
        <p:spPr bwMode="auto">
          <a:xfrm>
            <a:off x="609600" y="1524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4000" b="1"/>
              <a:t>       </a:t>
            </a:r>
            <a:r>
              <a:rPr lang="en-US" sz="4000" b="1">
                <a:solidFill>
                  <a:srgbClr val="FF5050"/>
                </a:solidFill>
              </a:rPr>
              <a:t>Mở rộng vốn từ: </a:t>
            </a:r>
            <a:r>
              <a:rPr lang="en-US" sz="4000" b="1">
                <a:solidFill>
                  <a:srgbClr val="00CC00"/>
                </a:solidFill>
              </a:rPr>
              <a:t>HOÀ BÌNH</a:t>
            </a:r>
          </a:p>
          <a:p>
            <a:pPr marL="609600" indent="-609600">
              <a:spcBef>
                <a:spcPct val="20000"/>
              </a:spcBef>
            </a:pPr>
            <a:r>
              <a:rPr lang="en-US" sz="3200" b="1" u="sng"/>
              <a:t>Bài 1:</a:t>
            </a:r>
            <a:r>
              <a:rPr lang="en-US" sz="3200" b="1"/>
              <a:t> Dòng nào dưới đây nêu đúng nghĩa của từ</a:t>
            </a:r>
            <a:r>
              <a:rPr lang="en-US" sz="3200" b="1">
                <a:solidFill>
                  <a:srgbClr val="CC0000"/>
                </a:solidFill>
              </a:rPr>
              <a:t> </a:t>
            </a:r>
            <a:r>
              <a:rPr lang="en-US" sz="3200" b="1" i="1" u="sng">
                <a:solidFill>
                  <a:srgbClr val="009900"/>
                </a:solidFill>
              </a:rPr>
              <a:t>hòa bình</a:t>
            </a:r>
            <a:r>
              <a:rPr lang="en-US" sz="3200" b="1"/>
              <a:t>?</a:t>
            </a:r>
          </a:p>
          <a:p>
            <a:pPr marL="609600" indent="-609600">
              <a:spcBef>
                <a:spcPct val="20000"/>
              </a:spcBef>
            </a:pPr>
            <a:r>
              <a:rPr lang="en-US" sz="4000" b="1">
                <a:solidFill>
                  <a:srgbClr val="CC0000"/>
                </a:solidFill>
              </a:rPr>
              <a:t>	 </a:t>
            </a:r>
            <a:r>
              <a:rPr lang="en-US" sz="3200" b="1">
                <a:solidFill>
                  <a:schemeClr val="accent2"/>
                </a:solidFill>
              </a:rPr>
              <a:t>a.  Trạng thái bình thản.</a:t>
            </a:r>
          </a:p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chemeClr val="accent2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200" b="1">
                <a:solidFill>
                  <a:srgbClr val="CC0000"/>
                </a:solidFill>
              </a:rPr>
              <a:t>	 </a:t>
            </a:r>
            <a:r>
              <a:rPr lang="en-US" sz="3200" b="1">
                <a:solidFill>
                  <a:schemeClr val="accent2"/>
                </a:solidFill>
              </a:rPr>
              <a:t>b.  Trạng thái không có chiến tranh.</a:t>
            </a:r>
          </a:p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chemeClr val="accent2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</a:rPr>
              <a:t>	 c.  Trạng thái hiền hòa, yên ả.</a:t>
            </a:r>
          </a:p>
          <a:p>
            <a:pPr marL="609600" indent="-609600">
              <a:spcBef>
                <a:spcPct val="20000"/>
              </a:spcBef>
            </a:pPr>
            <a:endParaRPr lang="en-US" sz="4000" b="1">
              <a:solidFill>
                <a:schemeClr val="accent2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4000" b="1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200" b="1"/>
              <a:t> </a:t>
            </a:r>
            <a:r>
              <a:rPr lang="en-US" sz="32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148" name="WordArt 7"/>
          <p:cNvSpPr>
            <a:spLocks noChangeArrowheads="1" noChangeShapeType="1" noTextEdit="1"/>
          </p:cNvSpPr>
          <p:nvPr/>
        </p:nvSpPr>
        <p:spPr bwMode="auto">
          <a:xfrm>
            <a:off x="2286000" y="457200"/>
            <a:ext cx="5257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vi-VN" b="1" dirty="0" smtClean="0"/>
              <a:t>tư</a:t>
            </a:r>
            <a:r>
              <a:rPr lang="en-US" b="1" dirty="0" smtClean="0"/>
              <a:t> </a:t>
            </a:r>
            <a:r>
              <a:rPr lang="en-US" b="1" dirty="0" err="1"/>
              <a:t>ngày</a:t>
            </a:r>
            <a:r>
              <a:rPr lang="en-US" b="1" dirty="0"/>
              <a:t> </a:t>
            </a:r>
            <a:r>
              <a:rPr lang="vi-VN" b="1" smtClean="0"/>
              <a:t>20</a:t>
            </a:r>
            <a:r>
              <a:rPr lang="en-US" b="1" smtClean="0"/>
              <a:t> </a:t>
            </a:r>
            <a:r>
              <a:rPr lang="en-US" b="1" dirty="0" err="1"/>
              <a:t>tháng</a:t>
            </a:r>
            <a:r>
              <a:rPr lang="en-US" b="1" dirty="0"/>
              <a:t> 10 </a:t>
            </a:r>
            <a:r>
              <a:rPr lang="en-US" b="1" dirty="0" err="1"/>
              <a:t>năm</a:t>
            </a:r>
            <a:r>
              <a:rPr lang="en-US" b="1" dirty="0"/>
              <a:t> 2021</a:t>
            </a:r>
          </a:p>
          <a:p>
            <a:pPr algn="ctr"/>
            <a:r>
              <a:rPr lang="en-US" b="1" dirty="0" err="1"/>
              <a:t>Luyện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Rot="1" noChangeArrowheads="1"/>
          </p:cNvSpPr>
          <p:nvPr/>
        </p:nvSpPr>
        <p:spPr bwMode="auto">
          <a:xfrm>
            <a:off x="609600" y="152400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4000" b="1"/>
              <a:t> </a:t>
            </a:r>
            <a:r>
              <a:rPr lang="en-US" sz="4000" b="1">
                <a:solidFill>
                  <a:srgbClr val="FF5050"/>
                </a:solidFill>
              </a:rPr>
              <a:t>Mở rộng vốn từ: </a:t>
            </a:r>
            <a:r>
              <a:rPr lang="en-US" sz="4000" b="1">
                <a:solidFill>
                  <a:srgbClr val="00CC00"/>
                </a:solidFill>
              </a:rPr>
              <a:t>HOÀ BÌNH</a:t>
            </a:r>
          </a:p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200" b="1">
                <a:solidFill>
                  <a:srgbClr val="FFFF00"/>
                </a:solidFill>
              </a:rPr>
              <a:t>	</a:t>
            </a:r>
            <a:r>
              <a:rPr lang="en-US" sz="3200" b="1">
                <a:solidFill>
                  <a:srgbClr val="CC0000"/>
                </a:solidFill>
              </a:rPr>
              <a:t>	</a:t>
            </a:r>
            <a:endParaRPr lang="en-US" sz="3200" b="1">
              <a:solidFill>
                <a:srgbClr val="FFFF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4000" b="1">
                <a:solidFill>
                  <a:srgbClr val="CC0000"/>
                </a:solidFill>
              </a:rPr>
              <a:t>	</a:t>
            </a:r>
            <a:endParaRPr lang="en-US" sz="4000" b="1">
              <a:solidFill>
                <a:srgbClr val="FFFF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4000" b="1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200" b="1"/>
              <a:t> </a:t>
            </a:r>
            <a:r>
              <a:rPr lang="en-US" sz="32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2209800"/>
            <a:ext cx="9829800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tx2"/>
                </a:solidFill>
              </a:rPr>
              <a:t>Bài</a:t>
            </a:r>
            <a:r>
              <a:rPr lang="en-US" sz="3200" b="1" u="sng">
                <a:solidFill>
                  <a:schemeClr val="tx2"/>
                </a:solidFill>
                <a:latin typeface="Times New Roman" pitchFamily="18" charset="0"/>
              </a:rPr>
              <a:t> 2</a:t>
            </a:r>
            <a:r>
              <a:rPr lang="en-US" sz="3200" b="1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2800" b="1">
                <a:solidFill>
                  <a:schemeClr val="tx2"/>
                </a:solidFill>
                <a:latin typeface="PN-Time" pitchFamily="2" charset="0"/>
              </a:rPr>
              <a:t>N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h</a:t>
            </a:r>
            <a:r>
              <a:rPr lang="en-US" sz="2800" b="1"/>
              <a:t>ững t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ừ</a:t>
            </a:r>
            <a:r>
              <a:rPr lang="en-US" sz="3200" b="1">
                <a:solidFill>
                  <a:schemeClr val="tx2"/>
                </a:solidFill>
                <a:latin typeface="Times New Roman" pitchFamily="18" charset="0"/>
              </a:rPr>
              <a:t> nào dưới đây đồng nghĩa với từ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Times New Roman" pitchFamily="18" charset="0"/>
              </a:rPr>
              <a:t>             </a:t>
            </a:r>
            <a:r>
              <a:rPr lang="en-US" sz="3200" b="1" i="1">
                <a:solidFill>
                  <a:srgbClr val="FF00FF"/>
                </a:solidFill>
                <a:latin typeface="Times New Roman" pitchFamily="18" charset="0"/>
              </a:rPr>
              <a:t>Hòa bình</a:t>
            </a:r>
            <a:r>
              <a:rPr lang="en-US" sz="3200" b="1" i="1"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3200" b="1" i="1">
                <a:latin typeface="Times New Roman" pitchFamily="18" charset="0"/>
              </a:rPr>
              <a:t>                         </a:t>
            </a:r>
            <a:r>
              <a:rPr lang="en-US" sz="3200" b="1">
                <a:latin typeface="Times New Roman" pitchFamily="18" charset="0"/>
              </a:rPr>
              <a:t>Lặng yên		 Hiền hoà</a:t>
            </a:r>
            <a:r>
              <a:rPr lang="en-US" sz="320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	                </a:t>
            </a:r>
            <a:r>
              <a:rPr lang="en-US" sz="3200" b="1">
                <a:latin typeface="Times New Roman" pitchFamily="18" charset="0"/>
              </a:rPr>
              <a:t>Thái bình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		Thanh thản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	                Thanh bình	 Yên tĩnh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	                Bình yên		 Bình thản</a:t>
            </a:r>
          </a:p>
          <a:p>
            <a:pPr>
              <a:spcBef>
                <a:spcPct val="50000"/>
              </a:spcBef>
            </a:pPr>
            <a:endParaRPr lang="en-US" sz="3200" b="1" u="sng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b="1" u="sng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b="1" u="sng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2971800" y="9144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Luyện từ và câu: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Rot="1" noChangeArrowheads="1"/>
          </p:cNvSpPr>
          <p:nvPr/>
        </p:nvSpPr>
        <p:spPr bwMode="auto">
          <a:xfrm>
            <a:off x="381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2400" b="1" u="sng">
                <a:solidFill>
                  <a:srgbClr val="CC0000"/>
                </a:solidFill>
              </a:rPr>
              <a:t>Nghĩa của từ:</a:t>
            </a:r>
          </a:p>
          <a:p>
            <a:pPr marL="609600" indent="-6096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</a:rPr>
              <a:t>Bình yên: </a:t>
            </a:r>
            <a:r>
              <a:rPr lang="en-US" sz="2400"/>
              <a:t>Yên lành, không gặp điều gì tai hại, rủi ro.</a:t>
            </a:r>
          </a:p>
          <a:p>
            <a:pPr marL="609600" indent="-6096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</a:rPr>
              <a:t>Bình thản: </a:t>
            </a:r>
            <a:r>
              <a:rPr lang="en-US" sz="2800"/>
              <a:t>Phẳng lặng, yên ổn.</a:t>
            </a:r>
          </a:p>
          <a:p>
            <a:pPr marL="609600" indent="-6096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</a:rPr>
              <a:t>Lặng yờn: </a:t>
            </a:r>
            <a:r>
              <a:rPr lang="en-US" sz="2400"/>
              <a:t>Yờn và khụng cú tiếng động.</a:t>
            </a:r>
          </a:p>
          <a:p>
            <a:pPr marL="609600" indent="-60960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Hiền hoà:  </a:t>
            </a:r>
            <a:r>
              <a:rPr lang="en-US" sz="2400"/>
              <a:t>Hiền lành và ụn hoà.</a:t>
            </a:r>
          </a:p>
          <a:p>
            <a:pPr marL="609600" indent="-60960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Thanh bỡnh: </a:t>
            </a:r>
            <a:r>
              <a:rPr lang="en-US" sz="2400"/>
              <a:t>Yờn vui trong cảnh hoà bỡnh.</a:t>
            </a:r>
          </a:p>
          <a:p>
            <a:pPr marL="609600" indent="-60960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Thỏi bỡnh: </a:t>
            </a:r>
            <a:r>
              <a:rPr lang="en-US" sz="2400"/>
              <a:t>Yờn ổn, khụng cú loạn lạc, chiến tranh.</a:t>
            </a:r>
          </a:p>
          <a:p>
            <a:pPr marL="609600" indent="-60960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Thanh thản: </a:t>
            </a:r>
            <a:r>
              <a:rPr lang="en-US" sz="2400"/>
              <a:t>Tõm trạng nhẹ nhàng, thoải mỏi, khụng cú                               gỡ </a:t>
            </a:r>
            <a:r>
              <a:rPr lang="en-US" sz="2800"/>
              <a:t>náy</a:t>
            </a:r>
            <a:r>
              <a:rPr lang="en-US" sz="2400"/>
              <a:t>, lo </a:t>
            </a:r>
            <a:r>
              <a:rPr lang="en-US" sz="2800"/>
              <a:t>ngh</a:t>
            </a:r>
            <a:r>
              <a:rPr lang="en-US" sz="2000"/>
              <a:t>ĩ</a:t>
            </a:r>
            <a:r>
              <a:rPr lang="en-US" sz="2400"/>
              <a:t>.</a:t>
            </a:r>
          </a:p>
          <a:p>
            <a:pPr marL="609600" indent="-60960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Yên tĩnh: </a:t>
            </a:r>
            <a:r>
              <a:rPr lang="en-US" sz="2800"/>
              <a:t>ở</a:t>
            </a:r>
            <a:r>
              <a:rPr lang="en-US" sz="2400"/>
              <a:t> trạng thái không có tiếng ồn, tiếng động ho</a:t>
            </a:r>
            <a:r>
              <a:rPr lang="en-US" sz="2800"/>
              <a:t>ặc </a:t>
            </a:r>
            <a:r>
              <a:rPr lang="en-US" sz="2400"/>
              <a:t>không bị xáo trộn.</a:t>
            </a:r>
          </a:p>
          <a:p>
            <a:pPr marL="609600" indent="-609600">
              <a:spcBef>
                <a:spcPct val="20000"/>
              </a:spcBef>
            </a:pPr>
            <a:endParaRPr lang="en-US" sz="2400" b="1">
              <a:solidFill>
                <a:schemeClr val="accent2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800" b="1">
              <a:solidFill>
                <a:schemeClr val="accent2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800" b="1">
              <a:solidFill>
                <a:schemeClr val="accent2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800" b="1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800" b="1">
                <a:solidFill>
                  <a:srgbClr val="CC0000"/>
                </a:solidFill>
              </a:rPr>
              <a:t>	</a:t>
            </a:r>
          </a:p>
          <a:p>
            <a:pPr marL="609600" indent="-609600">
              <a:spcBef>
                <a:spcPct val="20000"/>
              </a:spcBef>
            </a:pPr>
            <a:r>
              <a:rPr lang="en-US" sz="3600" b="1">
                <a:solidFill>
                  <a:srgbClr val="CC0000"/>
                </a:solidFill>
              </a:rPr>
              <a:t>	</a:t>
            </a:r>
            <a:endParaRPr lang="en-US" sz="3600" b="1">
              <a:solidFill>
                <a:srgbClr val="FFFF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3600" b="1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800" b="1"/>
              <a:t> </a:t>
            </a:r>
            <a:r>
              <a:rPr lang="en-US" sz="2800" b="1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Rot="1" noChangeArrowheads="1"/>
          </p:cNvSpPr>
          <p:nvPr/>
        </p:nvSpPr>
        <p:spPr bwMode="auto">
          <a:xfrm>
            <a:off x="609600" y="1524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3600" b="1"/>
              <a:t>       </a:t>
            </a:r>
            <a:r>
              <a:rPr lang="en-US" sz="3600" b="1">
                <a:solidFill>
                  <a:srgbClr val="FF5050"/>
                </a:solidFill>
              </a:rPr>
              <a:t>Mở rộng vốn từ: </a:t>
            </a:r>
            <a:r>
              <a:rPr lang="en-US" sz="3600" b="1">
                <a:solidFill>
                  <a:srgbClr val="00CC00"/>
                </a:solidFill>
              </a:rPr>
              <a:t>HOÀ BÌNH</a:t>
            </a:r>
          </a:p>
          <a:p>
            <a:pPr marL="609600" indent="-609600">
              <a:spcBef>
                <a:spcPct val="50000"/>
              </a:spcBef>
            </a:pPr>
            <a:r>
              <a:rPr lang="en-US" sz="2800" b="1" u="sng">
                <a:solidFill>
                  <a:srgbClr val="CC0000"/>
                </a:solidFill>
              </a:rPr>
              <a:t>Bài 2:</a:t>
            </a:r>
            <a:r>
              <a:rPr lang="en-US" sz="2800" b="1">
                <a:solidFill>
                  <a:srgbClr val="CC0000"/>
                </a:solidFill>
              </a:rPr>
              <a:t> Từ đồng nghĩa với từ </a:t>
            </a:r>
            <a:r>
              <a:rPr lang="en-US" sz="2800" b="1" i="1">
                <a:solidFill>
                  <a:srgbClr val="CC0000"/>
                </a:solidFill>
              </a:rPr>
              <a:t>Hũa bỡnh</a:t>
            </a:r>
            <a:r>
              <a:rPr lang="en-US" sz="2800" b="1">
                <a:solidFill>
                  <a:srgbClr val="CC0000"/>
                </a:solidFill>
              </a:rPr>
              <a:t> </a:t>
            </a:r>
            <a:r>
              <a:rPr lang="en-US" sz="3200" b="1">
                <a:solidFill>
                  <a:srgbClr val="CC0000"/>
                </a:solidFill>
              </a:rPr>
              <a:t>là:</a:t>
            </a:r>
          </a:p>
          <a:p>
            <a:pPr marL="609600" indent="-609600">
              <a:spcBef>
                <a:spcPct val="20000"/>
              </a:spcBef>
            </a:pPr>
            <a:endParaRPr lang="en-US" sz="3600" b="1">
              <a:solidFill>
                <a:srgbClr val="00CC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800" b="1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800" b="1">
                <a:solidFill>
                  <a:srgbClr val="FFFF00"/>
                </a:solidFill>
              </a:rPr>
              <a:t>	</a:t>
            </a:r>
            <a:r>
              <a:rPr lang="en-US" sz="2800" b="1">
                <a:solidFill>
                  <a:srgbClr val="CC0000"/>
                </a:solidFill>
              </a:rPr>
              <a:t>	</a:t>
            </a:r>
            <a:endParaRPr lang="en-US" sz="2800" b="1">
              <a:solidFill>
                <a:srgbClr val="FFFF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800" b="1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b="1">
                <a:solidFill>
                  <a:srgbClr val="CC0000"/>
                </a:solidFill>
              </a:rPr>
              <a:t>	</a:t>
            </a:r>
            <a:endParaRPr lang="en-US" sz="3600" b="1">
              <a:solidFill>
                <a:srgbClr val="FFFF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3600" b="1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800" b="1"/>
              <a:t> </a:t>
            </a:r>
            <a:r>
              <a:rPr lang="en-US" sz="28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52600" y="33528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</a:rPr>
              <a:t>Thái bình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676400" y="4038600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</a:rPr>
              <a:t> </a:t>
            </a:r>
            <a:r>
              <a:rPr lang="en-US" sz="3600" b="1">
                <a:solidFill>
                  <a:schemeClr val="accent2"/>
                </a:solidFill>
              </a:rPr>
              <a:t>Thanh bình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600200" y="47244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  </a:t>
            </a:r>
            <a:r>
              <a:rPr lang="en-US" sz="3600" b="1">
                <a:solidFill>
                  <a:schemeClr val="accent2"/>
                </a:solidFill>
              </a:rPr>
              <a:t>Bình yên</a:t>
            </a:r>
          </a:p>
        </p:txBody>
      </p:sp>
      <p:sp>
        <p:nvSpPr>
          <p:cNvPr id="9222" name="WordArt 9"/>
          <p:cNvSpPr>
            <a:spLocks noChangeArrowheads="1" noChangeShapeType="1" noTextEdit="1"/>
          </p:cNvSpPr>
          <p:nvPr/>
        </p:nvSpPr>
        <p:spPr bwMode="auto">
          <a:xfrm>
            <a:off x="2971800" y="9144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Luyện từ và câu: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Rot="1" noChangeArrowheads="1"/>
          </p:cNvSpPr>
          <p:nvPr/>
        </p:nvSpPr>
        <p:spPr bwMode="auto">
          <a:xfrm>
            <a:off x="838200" y="15240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4000" b="1"/>
              <a:t>    </a:t>
            </a:r>
            <a:r>
              <a:rPr lang="en-US" sz="4000" b="1">
                <a:solidFill>
                  <a:srgbClr val="FF5050"/>
                </a:solidFill>
              </a:rPr>
              <a:t>Mở rộng vốn từ: </a:t>
            </a:r>
            <a:r>
              <a:rPr lang="en-US" sz="4000" b="1">
                <a:solidFill>
                  <a:srgbClr val="00CC00"/>
                </a:solidFill>
              </a:rPr>
              <a:t>HOÀ BÌNH</a:t>
            </a:r>
          </a:p>
          <a:p>
            <a:pPr marL="609600" indent="-609600">
              <a:spcBef>
                <a:spcPct val="50000"/>
              </a:spcBef>
            </a:pPr>
            <a:r>
              <a:rPr lang="en-US" sz="3600" b="1" u="sng">
                <a:solidFill>
                  <a:schemeClr val="accent2"/>
                </a:solidFill>
              </a:rPr>
              <a:t>Bài 3:</a:t>
            </a:r>
            <a:r>
              <a:rPr lang="en-US" sz="3200" b="1">
                <a:solidFill>
                  <a:schemeClr val="accent2"/>
                </a:solidFill>
              </a:rPr>
              <a:t> Hãy viết 1 đoạn văn từ 5 đến 7 câu miêu tả cảnh thanh bình của một miền quê hoặc thành phố mà em biết ?</a:t>
            </a:r>
            <a:endParaRPr lang="en-US" sz="3200" b="1" u="sng">
              <a:solidFill>
                <a:schemeClr val="accent2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4000" b="1">
              <a:solidFill>
                <a:schemeClr val="accent2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chemeClr val="accent2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200" b="1">
                <a:solidFill>
                  <a:srgbClr val="FFFF00"/>
                </a:solidFill>
              </a:rPr>
              <a:t>	</a:t>
            </a:r>
            <a:r>
              <a:rPr lang="en-US" sz="3200" b="1">
                <a:solidFill>
                  <a:srgbClr val="CC0000"/>
                </a:solidFill>
              </a:rPr>
              <a:t>	</a:t>
            </a:r>
            <a:endParaRPr lang="en-US" sz="3200" b="1">
              <a:solidFill>
                <a:srgbClr val="FFFF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4000" b="1">
                <a:solidFill>
                  <a:srgbClr val="CC0000"/>
                </a:solidFill>
              </a:rPr>
              <a:t>	</a:t>
            </a:r>
            <a:endParaRPr lang="en-US" sz="4000" b="1">
              <a:solidFill>
                <a:srgbClr val="FFFF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4000" b="1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200" b="1"/>
              <a:t> </a:t>
            </a:r>
            <a:r>
              <a:rPr lang="en-US" sz="32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243" name="WordArt 6"/>
          <p:cNvSpPr>
            <a:spLocks noChangeArrowheads="1" noChangeShapeType="1" noTextEdit="1"/>
          </p:cNvSpPr>
          <p:nvPr/>
        </p:nvSpPr>
        <p:spPr bwMode="auto">
          <a:xfrm>
            <a:off x="2971800" y="9144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Luyện từ và câu: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1584325" y="47609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1889125" y="4456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369</TotalTime>
  <Words>411</Words>
  <Application>Microsoft Office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PN-Time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33</cp:revision>
  <dcterms:created xsi:type="dcterms:W3CDTF">2010-09-20T10:48:51Z</dcterms:created>
  <dcterms:modified xsi:type="dcterms:W3CDTF">2021-10-16T09:47:17Z</dcterms:modified>
</cp:coreProperties>
</file>